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9" r:id="rId1"/>
  </p:sldMasterIdLst>
  <p:notesMasterIdLst>
    <p:notesMasterId r:id="rId3"/>
  </p:notesMasterIdLst>
  <p:handoutMasterIdLst>
    <p:handoutMasterId r:id="rId4"/>
  </p:handoutMasterIdLst>
  <p:sldIdLst>
    <p:sldId id="335" r:id="rId2"/>
  </p:sldIdLst>
  <p:sldSz cx="9144000" cy="6858000" type="screen4x3"/>
  <p:notesSz cx="7099300" cy="102362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900" i="1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6894B2"/>
    <a:srgbClr val="505050"/>
    <a:srgbClr val="00A300"/>
    <a:srgbClr val="743063"/>
    <a:srgbClr val="FFA300"/>
    <a:srgbClr val="FF0000"/>
    <a:srgbClr val="004990"/>
    <a:srgbClr val="A7A9A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207" autoAdjust="0"/>
    <p:restoredTop sz="54233" autoAdjust="0"/>
  </p:normalViewPr>
  <p:slideViewPr>
    <p:cSldViewPr snapToGrid="0">
      <p:cViewPr>
        <p:scale>
          <a:sx n="80" d="100"/>
          <a:sy n="80" d="100"/>
        </p:scale>
        <p:origin x="-706" y="-58"/>
      </p:cViewPr>
      <p:guideLst>
        <p:guide orient="horz" pos="2803"/>
        <p:guide orient="horz" pos="929"/>
        <p:guide orient="horz" pos="3061"/>
        <p:guide orient="horz" pos="1278"/>
        <p:guide orient="horz" pos="1323"/>
        <p:guide orient="horz" pos="2857"/>
        <p:guide orient="horz" pos="3050"/>
        <p:guide pos="1378"/>
        <p:guide pos="42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82" y="1500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5900" y="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0" y="9723438"/>
            <a:ext cx="3073400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 i="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83C327EB-1B83-4FFA-A1C5-4BF4C55CF9E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7425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6150" y="4862513"/>
            <a:ext cx="5207000" cy="32797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4549" tIns="47274" rIns="94549" bIns="47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1pPr>
    <a:lvl2pPr marL="190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2pPr>
    <a:lvl3pPr marL="381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3pPr>
    <a:lvl4pPr marL="5715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4pPr>
    <a:lvl5pPr marL="7620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reeform 1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/>
              <a:gdLst>
                <a:gd name="T0" fmla="*/ 0 w 5760"/>
                <a:gd name="T1" fmla="*/ 0 h 528"/>
                <a:gd name="T2" fmla="*/ 9108074 w 5760"/>
                <a:gd name="T3" fmla="*/ 0 h 528"/>
                <a:gd name="T4" fmla="*/ 9108074 w 5760"/>
                <a:gd name="T5" fmla="*/ 838869 h 528"/>
                <a:gd name="T6" fmla="*/ 75901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8" name="Freeform 19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Straight Connector 20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1033C4-E521-4D75-97E7-E96BE1C0265A}" type="datetimeFigureOut">
              <a:rPr lang="en-US"/>
              <a:pPr>
                <a:defRPr/>
              </a:pPr>
              <a:t>10/13/2015</a:t>
            </a:fld>
            <a:endParaRPr lang="en-US"/>
          </a:p>
        </p:txBody>
      </p:sp>
      <p:sp>
        <p:nvSpPr>
          <p:cNvPr id="12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AA3DFF2-285E-4D9F-BCF8-7B47CB9CD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546B1-CED7-4981-BBCC-70B970D497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38E87-4010-44CE-ADC8-DF7EC41FFC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27DBC-1888-4563-9F3E-42198B5E05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hevron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Chevron 15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58278F-7878-4BDE-9562-DC06B7F38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E61923-0EFC-4B41-9F03-994969133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AAC39DB-A25C-45EC-85DE-4BB36D08F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E6C576-8071-433F-BD80-7B4ECFF49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36036D-4ED3-4919-9925-9678F541D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36E673E-CEB4-4F87-9039-A41DE3E2D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reeform 1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7" name="Right Triangle 1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4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Straight Connector 18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Chevron 19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Chevron 20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77D2C6D-5B5A-4B45-AD41-7BACE58D3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Freeform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/>
            <a:gdLst>
              <a:gd name="T0" fmla="*/ 0 w 5591"/>
              <a:gd name="T1" fmla="*/ 0 h 588"/>
              <a:gd name="T2" fmla="*/ 3802505 w 5591"/>
              <a:gd name="T3" fmla="*/ 0 h 588"/>
              <a:gd name="T4" fmla="*/ 3802505 w 5591"/>
              <a:gd name="T5" fmla="*/ 838200 h 588"/>
              <a:gd name="T6" fmla="*/ 31688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3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de-DE" smtClean="0"/>
              <a:t>Click to edit Master text styles</a:t>
            </a:r>
          </a:p>
          <a:p>
            <a:pPr lvl="1"/>
            <a:r>
              <a:rPr lang="en-US" altLang="de-DE" smtClean="0"/>
              <a:t>Second level</a:t>
            </a:r>
          </a:p>
          <a:p>
            <a:pPr lvl="2"/>
            <a:r>
              <a:rPr lang="en-US" altLang="de-DE" smtClean="0"/>
              <a:t>Third level</a:t>
            </a:r>
          </a:p>
          <a:p>
            <a:pPr lvl="3"/>
            <a:r>
              <a:rPr lang="en-US" altLang="de-DE" smtClean="0"/>
              <a:t>Fourth level</a:t>
            </a:r>
          </a:p>
          <a:p>
            <a:pPr lvl="4"/>
            <a:r>
              <a:rPr lang="en-US" altLang="de-DE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r>
              <a:rPr lang="en-GB"/>
              <a:t>Rolls-Royce proprietary information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extLst/>
          </a:lstStyle>
          <a:p>
            <a:pPr>
              <a:defRPr/>
            </a:pPr>
            <a:fld id="{DA4DF1C1-E867-4AED-B357-4BE3A9968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2" r:id="rId2"/>
    <p:sldLayoutId id="2147483997" r:id="rId3"/>
    <p:sldLayoutId id="2147483998" r:id="rId4"/>
    <p:sldLayoutId id="2147483999" r:id="rId5"/>
    <p:sldLayoutId id="2147484000" r:id="rId6"/>
    <p:sldLayoutId id="2147483993" r:id="rId7"/>
    <p:sldLayoutId id="2147484001" r:id="rId8"/>
    <p:sldLayoutId id="2147484002" r:id="rId9"/>
    <p:sldLayoutId id="2147483994" r:id="rId10"/>
    <p:sldLayoutId id="2147483995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cid:image002.jpg@01CD23BA.60BF475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59" name="Group 43"/>
          <p:cNvGraphicFramePr>
            <a:graphicFrameLocks noGrp="1"/>
          </p:cNvGraphicFramePr>
          <p:nvPr/>
        </p:nvGraphicFramePr>
        <p:xfrm>
          <a:off x="127000" y="122238"/>
          <a:ext cx="8902700" cy="946150"/>
        </p:xfrm>
        <a:graphic>
          <a:graphicData uri="http://schemas.openxmlformats.org/drawingml/2006/table">
            <a:tbl>
              <a:tblPr/>
              <a:tblGrid>
                <a:gridCol w="2981325"/>
                <a:gridCol w="1468438"/>
                <a:gridCol w="3900487"/>
                <a:gridCol w="552450"/>
              </a:tblGrid>
              <a:tr h="490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HS&amp;E INCIDENT BULLETIN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1</a:t>
                      </a:r>
                      <a:r>
                        <a:rPr kumimoji="0" lang="en-GB" sz="18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st</a:t>
                      </a: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 half year 2015</a:t>
                      </a: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108000" marR="108000" marT="108025" marB="108025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</a:tr>
              <a:tr h="45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Duisburg Germany</a:t>
                      </a:r>
                    </a:p>
                  </a:txBody>
                  <a:tcPr marL="108000" marR="108000" marT="0" marB="0" anchor="ctr" horzOverflow="overflow">
                    <a:lnL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Type of incident   </a:t>
                      </a:r>
                      <a:r>
                        <a:rPr kumimoji="0" lang="en-GB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 Fall from Height</a:t>
                      </a:r>
                    </a:p>
                  </a:txBody>
                  <a:tcPr marL="108000" marR="108000" marT="0" marB="0" anchor="ctr" horzOverflow="overflow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256" name="Group 40"/>
          <p:cNvGraphicFramePr>
            <a:graphicFrameLocks noGrp="1"/>
          </p:cNvGraphicFramePr>
          <p:nvPr/>
        </p:nvGraphicFramePr>
        <p:xfrm>
          <a:off x="123825" y="1157288"/>
          <a:ext cx="8907463" cy="4708525"/>
        </p:xfrm>
        <a:graphic>
          <a:graphicData uri="http://schemas.openxmlformats.org/drawingml/2006/table">
            <a:tbl>
              <a:tblPr/>
              <a:tblGrid>
                <a:gridCol w="4448175"/>
                <a:gridCol w="663575"/>
                <a:gridCol w="1662113"/>
                <a:gridCol w="496887"/>
                <a:gridCol w="1636713"/>
              </a:tblGrid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Summary: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rowSpan="2"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41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While an activity the used ladder slide away and the employee fell on the ground.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Fracture food, </a:t>
                      </a: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4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Root Causes</a:t>
                      </a:r>
                      <a:r>
                        <a:rPr kumimoji="0" lang="en-GB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:</a:t>
                      </a:r>
                    </a:p>
                  </a:txBody>
                  <a:tcPr marL="90000" marR="0" marT="0" marB="0" anchor="ctr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Lucida Sans Unicode" pitchFamily="34" charset="0"/>
                          <a:cs typeface="Arial" pitchFamily="34" charset="0"/>
                        </a:rPr>
                        <a:t>Actions Taken Thus Far: Next Steps</a:t>
                      </a: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7A9A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28762">
                <a:tc rowSpan="2">
                  <a:txBody>
                    <a:bodyPr/>
                    <a:lstStyle/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colleague got no instruction and no risk analyze for using ladders. </a:t>
                      </a:r>
                    </a:p>
                    <a:p>
                      <a:pPr marL="28575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 was in rush and had no support for a hold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The ground was painted recent</a:t>
                      </a: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Lucida Sans Unicode" pitchFamily="34" charset="0"/>
                        <a:buAutoNum type="arabicPeriod"/>
                        <a:tabLst/>
                      </a:pP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90000" marT="90000" marB="90000" horzOverflow="overflow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27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 Unicode" pitchFamily="34" charset="0"/>
                        <a:cs typeface="Arial" pitchFamily="34" charset="0"/>
                      </a:endParaRPr>
                    </a:p>
                  </a:txBody>
                  <a:tcPr marL="90000" marR="0" marT="0" marB="0" anchor="ctr" horzOverflow="overflow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9247" name="Picture 35" descr="cid:image002.jpg@01CD23BA.60BF4750"/>
          <p:cNvPicPr>
            <a:picLocks noChangeAspect="1" noChangeArrowheads="1"/>
          </p:cNvPicPr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4924425" y="5888038"/>
            <a:ext cx="3956050" cy="969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8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6788" y="1252538"/>
            <a:ext cx="1323975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9" name="Picture 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459538" y="1252538"/>
            <a:ext cx="1733550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50" name="Textfeld 6"/>
          <p:cNvSpPr txBox="1">
            <a:spLocks noChangeArrowheads="1"/>
          </p:cNvSpPr>
          <p:nvPr/>
        </p:nvSpPr>
        <p:spPr bwMode="auto">
          <a:xfrm>
            <a:off x="4572000" y="4292600"/>
            <a:ext cx="448468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1600" i="0">
                <a:solidFill>
                  <a:schemeClr val="tx1"/>
                </a:solidFill>
              </a:rPr>
              <a:t>Planning of a local safety stand down “ladder and stepladder”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i="0">
                <a:solidFill>
                  <a:schemeClr val="tx1"/>
                </a:solidFill>
              </a:rPr>
              <a:t>“Short safety talks” initiated by EHS.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1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3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ppt/theme/themeOverride4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00B050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8634</TotalTime>
  <Words>97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Lucida Sans Unicode</vt:lpstr>
      <vt:lpstr>Wingdings 3</vt:lpstr>
      <vt:lpstr>Verdana</vt:lpstr>
      <vt:lpstr>Wingdings 2</vt:lpstr>
      <vt:lpstr>Concourse</vt:lpstr>
      <vt:lpstr>Slide 1</vt:lpstr>
    </vt:vector>
  </TitlesOfParts>
  <Company>Rolls-Royce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Rolls Royce</dc:creator>
  <dc:description>Developed by Operandi Limited</dc:description>
  <cp:lastModifiedBy>dell</cp:lastModifiedBy>
  <cp:revision>470</cp:revision>
  <cp:lastPrinted>2003-11-04T16:53:27Z</cp:lastPrinted>
  <dcterms:created xsi:type="dcterms:W3CDTF">2004-01-23T18:06:09Z</dcterms:created>
  <dcterms:modified xsi:type="dcterms:W3CDTF">2015-10-13T12:21:06Z</dcterms:modified>
</cp:coreProperties>
</file>